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8" d="100"/>
          <a:sy n="88" d="100"/>
        </p:scale>
        <p:origin x="-917"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4/21/2020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4/21/2020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 analizi yaklaşımı </a:t>
            </a:r>
          </a:p>
        </p:txBody>
      </p:sp>
      <p:sp>
        <p:nvSpPr>
          <p:cNvPr id="3" name="İçerik Yer Tutucusu 2"/>
          <p:cNvSpPr>
            <a:spLocks noGrp="1"/>
          </p:cNvSpPr>
          <p:nvPr>
            <p:ph idx="1"/>
          </p:nvPr>
        </p:nvSpPr>
        <p:spPr/>
        <p:txBody>
          <a:bodyPr>
            <a:normAutofit/>
          </a:bodyPr>
          <a:lstStyle/>
          <a:p>
            <a:pPr>
              <a:lnSpc>
                <a:spcPct val="150000"/>
              </a:lnSpc>
            </a:pPr>
            <a:r>
              <a:rPr lang="tr-TR" sz="2400" dirty="0"/>
              <a:t>Değer içeren soru ya da sorunların, mümkün olduğunca duygular katmadan, akıl yürütmeye dayalı olarak inceleyerek karara varma şeklinde bir süreci içermektedir. Bu süreçte, üst düzey bilişsel beceriler sıklıkla kullanılır.</a:t>
            </a:r>
          </a:p>
        </p:txBody>
      </p:sp>
    </p:spTree>
    <p:extLst>
      <p:ext uri="{BB962C8B-B14F-4D97-AF65-F5344CB8AC3E}">
        <p14:creationId xmlns:p14="http://schemas.microsoft.com/office/powerpoint/2010/main" val="40637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 analizi yaklaşımı </a:t>
            </a:r>
          </a:p>
        </p:txBody>
      </p:sp>
      <p:sp>
        <p:nvSpPr>
          <p:cNvPr id="3" name="İçerik Yer Tutucusu 2"/>
          <p:cNvSpPr>
            <a:spLocks noGrp="1"/>
          </p:cNvSpPr>
          <p:nvPr>
            <p:ph idx="1"/>
          </p:nvPr>
        </p:nvSpPr>
        <p:spPr/>
        <p:txBody>
          <a:bodyPr>
            <a:normAutofit/>
          </a:bodyPr>
          <a:lstStyle/>
          <a:p>
            <a:pPr>
              <a:lnSpc>
                <a:spcPct val="150000"/>
              </a:lnSpc>
            </a:pPr>
            <a:r>
              <a:rPr lang="tr-TR" sz="2400" dirty="0"/>
              <a:t>Bu yaklaşım öğretmenin telkin ve dayatmasından çok, ilgili olgu ve kanıtların değerlendirilerek çocukların bir duruma yönelik olarak kendi başlarına en makul kararı vermelerine dayanmaktadır. Bu açıdan bakılınca da değer kazanma süreci, bilimsel süreç kullanılarak geliştirilmektedir.</a:t>
            </a:r>
          </a:p>
        </p:txBody>
      </p:sp>
    </p:spTree>
    <p:extLst>
      <p:ext uri="{BB962C8B-B14F-4D97-AF65-F5344CB8AC3E}">
        <p14:creationId xmlns:p14="http://schemas.microsoft.com/office/powerpoint/2010/main" val="88667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Karakter ve Değerler Eğitiminde Kullanılabilecek Yöntem ve Teknikler </a:t>
            </a:r>
          </a:p>
        </p:txBody>
      </p:sp>
      <p:sp>
        <p:nvSpPr>
          <p:cNvPr id="3" name="İçerik Yer Tutucusu 2"/>
          <p:cNvSpPr>
            <a:spLocks noGrp="1"/>
          </p:cNvSpPr>
          <p:nvPr>
            <p:ph idx="1"/>
          </p:nvPr>
        </p:nvSpPr>
        <p:spPr>
          <a:xfrm>
            <a:off x="818712" y="2222287"/>
            <a:ext cx="4633182" cy="4411426"/>
          </a:xfrm>
        </p:spPr>
        <p:txBody>
          <a:bodyPr>
            <a:normAutofit/>
          </a:bodyPr>
          <a:lstStyle/>
          <a:p>
            <a:pPr>
              <a:buFont typeface="+mj-lt"/>
              <a:buAutoNum type="arabicPeriod"/>
            </a:pPr>
            <a:r>
              <a:rPr lang="tr-TR" b="1" dirty="0"/>
              <a:t>Düz Anlatım Yöntemi </a:t>
            </a:r>
            <a:endParaRPr lang="tr-TR" b="1" dirty="0" smtClean="0"/>
          </a:p>
          <a:p>
            <a:pPr>
              <a:buFont typeface="+mj-lt"/>
              <a:buAutoNum type="arabicPeriod"/>
            </a:pPr>
            <a:r>
              <a:rPr lang="tr-TR" b="1" dirty="0"/>
              <a:t>Soru – Cevap Yöntemi </a:t>
            </a:r>
            <a:endParaRPr lang="tr-TR" b="1" dirty="0" smtClean="0"/>
          </a:p>
          <a:p>
            <a:pPr>
              <a:buFont typeface="+mj-lt"/>
              <a:buAutoNum type="arabicPeriod"/>
            </a:pPr>
            <a:r>
              <a:rPr lang="tr-TR" b="1" dirty="0"/>
              <a:t>Literatür Yöntemi </a:t>
            </a:r>
            <a:endParaRPr lang="tr-TR" b="1" dirty="0" smtClean="0"/>
          </a:p>
          <a:p>
            <a:pPr>
              <a:buFont typeface="+mj-lt"/>
              <a:buAutoNum type="arabicPeriod"/>
            </a:pPr>
            <a:r>
              <a:rPr lang="tr-TR" b="1" dirty="0"/>
              <a:t>Servis Öğrenme </a:t>
            </a:r>
            <a:endParaRPr lang="tr-TR" b="1" dirty="0" smtClean="0"/>
          </a:p>
          <a:p>
            <a:pPr>
              <a:buFont typeface="+mj-lt"/>
              <a:buAutoNum type="arabicPeriod"/>
            </a:pPr>
            <a:r>
              <a:rPr lang="tr-TR" b="1" dirty="0"/>
              <a:t>İşbirlikçi Öğrenme </a:t>
            </a:r>
            <a:endParaRPr lang="tr-TR" b="1" dirty="0" smtClean="0"/>
          </a:p>
          <a:p>
            <a:pPr>
              <a:buFont typeface="+mj-lt"/>
              <a:buAutoNum type="arabicPeriod"/>
            </a:pPr>
            <a:r>
              <a:rPr lang="tr-TR" b="1" dirty="0"/>
              <a:t>Grup Tartışmaları </a:t>
            </a:r>
            <a:endParaRPr lang="tr-TR" b="1" dirty="0" smtClean="0"/>
          </a:p>
          <a:p>
            <a:pPr>
              <a:buFont typeface="+mj-lt"/>
              <a:buAutoNum type="arabicPeriod"/>
            </a:pPr>
            <a:r>
              <a:rPr lang="tr-TR" b="1" dirty="0" err="1"/>
              <a:t>Sokratik</a:t>
            </a:r>
            <a:r>
              <a:rPr lang="tr-TR" b="1" dirty="0"/>
              <a:t> Yöntem </a:t>
            </a:r>
            <a:endParaRPr lang="tr-TR" b="1" dirty="0" smtClean="0"/>
          </a:p>
          <a:p>
            <a:pPr>
              <a:buFont typeface="+mj-lt"/>
              <a:buAutoNum type="arabicPeriod"/>
            </a:pPr>
            <a:r>
              <a:rPr lang="tr-TR" b="1" dirty="0"/>
              <a:t>Konuşma Halkaları </a:t>
            </a:r>
            <a:endParaRPr lang="tr-TR" b="1" dirty="0" smtClean="0"/>
          </a:p>
          <a:p>
            <a:pPr>
              <a:buFont typeface="+mj-lt"/>
              <a:buAutoNum type="arabicPeriod"/>
            </a:pPr>
            <a:r>
              <a:rPr lang="tr-TR" b="1" dirty="0"/>
              <a:t>Beyin Fırtınası </a:t>
            </a:r>
            <a:endParaRPr lang="tr-TR" b="1" dirty="0" smtClean="0"/>
          </a:p>
          <a:p>
            <a:pPr>
              <a:buFont typeface="+mj-lt"/>
              <a:buAutoNum type="arabicPeriod"/>
            </a:pPr>
            <a:r>
              <a:rPr lang="tr-TR" b="1" dirty="0"/>
              <a:t>Rol Oynama </a:t>
            </a:r>
            <a:endParaRPr lang="tr-TR" b="1" dirty="0" smtClean="0"/>
          </a:p>
        </p:txBody>
      </p:sp>
      <p:sp>
        <p:nvSpPr>
          <p:cNvPr id="4" name="Dikdörtgen 3"/>
          <p:cNvSpPr/>
          <p:nvPr/>
        </p:nvSpPr>
        <p:spPr>
          <a:xfrm>
            <a:off x="5515155" y="2446890"/>
            <a:ext cx="3956649" cy="3644075"/>
          </a:xfrm>
          <a:prstGeom prst="rect">
            <a:avLst/>
          </a:prstGeom>
        </p:spPr>
        <p:txBody>
          <a:bodyPr wrap="square">
            <a:spAutoFit/>
          </a:bodyPr>
          <a:lstStyle/>
          <a:p>
            <a:pPr marL="342900" indent="-342900">
              <a:spcBef>
                <a:spcPct val="20000"/>
              </a:spcBef>
              <a:spcAft>
                <a:spcPts val="600"/>
              </a:spcAft>
              <a:buClr>
                <a:schemeClr val="accent1"/>
              </a:buClr>
              <a:buFont typeface="+mj-lt"/>
              <a:buAutoNum type="arabicPeriod"/>
            </a:pPr>
            <a:r>
              <a:rPr lang="tr-TR" b="1" dirty="0"/>
              <a:t>Problem Çözme </a:t>
            </a:r>
          </a:p>
          <a:p>
            <a:pPr marL="342900" indent="-342900">
              <a:spcBef>
                <a:spcPct val="20000"/>
              </a:spcBef>
              <a:spcAft>
                <a:spcPts val="600"/>
              </a:spcAft>
              <a:buClr>
                <a:schemeClr val="accent1"/>
              </a:buClr>
              <a:buFont typeface="+mj-lt"/>
              <a:buAutoNum type="arabicPeriod"/>
            </a:pPr>
            <a:r>
              <a:rPr lang="tr-TR" b="1" dirty="0"/>
              <a:t>Modelleme </a:t>
            </a:r>
          </a:p>
          <a:p>
            <a:pPr marL="342900" indent="-342900">
              <a:spcBef>
                <a:spcPct val="20000"/>
              </a:spcBef>
              <a:spcAft>
                <a:spcPts val="600"/>
              </a:spcAft>
              <a:buClr>
                <a:schemeClr val="accent1"/>
              </a:buClr>
              <a:buFont typeface="+mj-lt"/>
              <a:buAutoNum type="arabicPeriod"/>
            </a:pPr>
            <a:r>
              <a:rPr lang="tr-TR" b="1" dirty="0"/>
              <a:t>Gezi </a:t>
            </a:r>
          </a:p>
          <a:p>
            <a:pPr marL="342900" indent="-342900">
              <a:spcBef>
                <a:spcPct val="20000"/>
              </a:spcBef>
              <a:spcAft>
                <a:spcPts val="600"/>
              </a:spcAft>
              <a:buClr>
                <a:schemeClr val="accent1"/>
              </a:buClr>
              <a:buFont typeface="+mj-lt"/>
              <a:buAutoNum type="arabicPeriod"/>
            </a:pPr>
            <a:r>
              <a:rPr lang="tr-TR" b="1" dirty="0"/>
              <a:t>Sergi </a:t>
            </a:r>
          </a:p>
          <a:p>
            <a:pPr marL="342900" indent="-342900">
              <a:spcBef>
                <a:spcPct val="20000"/>
              </a:spcBef>
              <a:spcAft>
                <a:spcPts val="600"/>
              </a:spcAft>
              <a:buClr>
                <a:schemeClr val="accent1"/>
              </a:buClr>
              <a:buFont typeface="+mj-lt"/>
              <a:buAutoNum type="arabicPeriod"/>
            </a:pPr>
            <a:r>
              <a:rPr lang="tr-TR" b="1" dirty="0"/>
              <a:t>Eğitsel Oyunlar </a:t>
            </a:r>
          </a:p>
          <a:p>
            <a:pPr marL="342900" indent="-342900">
              <a:spcBef>
                <a:spcPct val="20000"/>
              </a:spcBef>
              <a:spcAft>
                <a:spcPts val="600"/>
              </a:spcAft>
              <a:buClr>
                <a:schemeClr val="accent1"/>
              </a:buClr>
              <a:buFont typeface="+mj-lt"/>
              <a:buAutoNum type="arabicPeriod"/>
            </a:pPr>
            <a:r>
              <a:rPr lang="tr-TR" b="1" dirty="0"/>
              <a:t>İstasyon Tekniği </a:t>
            </a:r>
          </a:p>
          <a:p>
            <a:pPr marL="342900" indent="-342900">
              <a:spcBef>
                <a:spcPct val="20000"/>
              </a:spcBef>
              <a:spcAft>
                <a:spcPts val="600"/>
              </a:spcAft>
              <a:buClr>
                <a:schemeClr val="accent1"/>
              </a:buClr>
              <a:buFont typeface="+mj-lt"/>
              <a:buAutoNum type="arabicPeriod"/>
            </a:pPr>
            <a:r>
              <a:rPr lang="tr-TR" b="1" dirty="0"/>
              <a:t>Altı Şapka Düşünme Tekniği </a:t>
            </a:r>
          </a:p>
          <a:p>
            <a:pPr marL="342900" indent="-342900">
              <a:spcBef>
                <a:spcPct val="20000"/>
              </a:spcBef>
              <a:spcAft>
                <a:spcPts val="600"/>
              </a:spcAft>
              <a:buClr>
                <a:schemeClr val="accent1"/>
              </a:buClr>
              <a:buFont typeface="+mj-lt"/>
              <a:buAutoNum type="arabicPeriod"/>
            </a:pPr>
            <a:r>
              <a:rPr lang="tr-TR" b="1" dirty="0"/>
              <a:t>Grafik Düzenleyiciler </a:t>
            </a:r>
          </a:p>
          <a:p>
            <a:pPr marL="342900" indent="-342900">
              <a:spcBef>
                <a:spcPct val="20000"/>
              </a:spcBef>
              <a:spcAft>
                <a:spcPts val="600"/>
              </a:spcAft>
              <a:buClr>
                <a:schemeClr val="accent1"/>
              </a:buClr>
              <a:buFont typeface="+mj-lt"/>
              <a:buAutoNum type="arabicPeriod"/>
            </a:pPr>
            <a:r>
              <a:rPr lang="tr-TR" b="1" dirty="0"/>
              <a:t>Kart Kümeleri </a:t>
            </a:r>
          </a:p>
        </p:txBody>
      </p:sp>
    </p:spTree>
    <p:extLst>
      <p:ext uri="{BB962C8B-B14F-4D97-AF65-F5344CB8AC3E}">
        <p14:creationId xmlns:p14="http://schemas.microsoft.com/office/powerpoint/2010/main" val="409644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343671"/>
            <a:ext cx="10571998" cy="1459250"/>
          </a:xfrm>
        </p:spPr>
        <p:txBody>
          <a:bodyPr/>
          <a:lstStyle/>
          <a:p>
            <a:r>
              <a:rPr lang="tr-TR" sz="2800" dirty="0"/>
              <a:t>10. </a:t>
            </a:r>
            <a:r>
              <a:rPr lang="tr-TR" sz="2800" dirty="0" smtClean="0"/>
              <a:t>BÖLÜM</a:t>
            </a:r>
            <a:br>
              <a:rPr lang="tr-TR" sz="2800" dirty="0" smtClean="0"/>
            </a:br>
            <a:r>
              <a:rPr lang="tr-TR" sz="2800" dirty="0" smtClean="0"/>
              <a:t>DEĞER </a:t>
            </a:r>
            <a:r>
              <a:rPr lang="tr-TR" sz="2800" dirty="0"/>
              <a:t>EĞİTİMİNDE ÖĞRETİM YÖNTEMLERİ VE TEKNİKLERİ</a:t>
            </a:r>
          </a:p>
        </p:txBody>
      </p:sp>
      <p:sp>
        <p:nvSpPr>
          <p:cNvPr id="3" name="İçerik Yer Tutucusu 2"/>
          <p:cNvSpPr>
            <a:spLocks noGrp="1"/>
          </p:cNvSpPr>
          <p:nvPr>
            <p:ph idx="1"/>
          </p:nvPr>
        </p:nvSpPr>
        <p:spPr/>
        <p:txBody>
          <a:bodyPr>
            <a:normAutofit/>
          </a:bodyPr>
          <a:lstStyle/>
          <a:p>
            <a:pPr>
              <a:lnSpc>
                <a:spcPct val="150000"/>
              </a:lnSpc>
            </a:pPr>
            <a:r>
              <a:rPr lang="tr-TR" sz="2400" dirty="0"/>
              <a:t>Değerler eğitimi daha çok okuldaki ahlaki iklim ve öğretim programlar aracılığıyla öğrencilere okul ortamı içinde değer kazandırılmasını esas alır. </a:t>
            </a:r>
          </a:p>
        </p:txBody>
      </p:sp>
    </p:spTree>
    <p:extLst>
      <p:ext uri="{BB962C8B-B14F-4D97-AF65-F5344CB8AC3E}">
        <p14:creationId xmlns:p14="http://schemas.microsoft.com/office/powerpoint/2010/main" val="1605556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Değerler eğitimi, ahlaki eğitim, sosyal ve kültürel gelişim eğitimi, karakter eğitimi, erdemlerin kazandırılması, kişilik özellikleri ve tutumlar kazandırılması ile yakından ilişkili olan bir kavramdır. Değerler eğitimi için kullanılan tüm kavramların dayandığı felsefi, politik arka planları ile eğitimsel pratikleri vardır.</a:t>
            </a:r>
          </a:p>
        </p:txBody>
      </p:sp>
    </p:spTree>
    <p:extLst>
      <p:ext uri="{BB962C8B-B14F-4D97-AF65-F5344CB8AC3E}">
        <p14:creationId xmlns:p14="http://schemas.microsoft.com/office/powerpoint/2010/main" val="28174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Değerler Eğitiminin Kapsamı</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Diğer yandan değerler eğitimi bilişsel, duyuşsal ve </a:t>
            </a:r>
            <a:r>
              <a:rPr lang="tr-TR" sz="2400" dirty="0" err="1"/>
              <a:t>devinişsel</a:t>
            </a:r>
            <a:r>
              <a:rPr lang="tr-TR" sz="2400" dirty="0"/>
              <a:t> alan ile ilgili öğrenmeleri kapsamaktadır. Neyin iyi ya da kötü olduğu bilgisine sahip olma bilişsel alan, değerler ile ilgili duygusal tepkiler ve öğrenmeler duyuşsal alan, değerlere uygun davranışlar sergileme ise </a:t>
            </a:r>
            <a:r>
              <a:rPr lang="tr-TR" sz="2400" dirty="0" err="1"/>
              <a:t>devinişsel</a:t>
            </a:r>
            <a:r>
              <a:rPr lang="tr-TR" sz="2400" dirty="0"/>
              <a:t> alan ile ilişkilidir.</a:t>
            </a:r>
          </a:p>
        </p:txBody>
      </p:sp>
    </p:spTree>
    <p:extLst>
      <p:ext uri="{BB962C8B-B14F-4D97-AF65-F5344CB8AC3E}">
        <p14:creationId xmlns:p14="http://schemas.microsoft.com/office/powerpoint/2010/main" val="233925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i="1" dirty="0"/>
              <a:t>Değerlerin Telkin Edilmesi Yaklaşımı </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Öğüt içeren konuşmalar, pekiştirme teknikleri, hikayeler, şiirler, şarkılar, oyunlar ve simülasyon teknikleri kullanılarak doğrudan bir öğretim yöntemidir</a:t>
            </a:r>
            <a:r>
              <a:rPr lang="tr-TR" sz="2400" dirty="0" smtClean="0"/>
              <a:t>. </a:t>
            </a:r>
            <a:r>
              <a:rPr lang="tr-TR" sz="2400" dirty="0"/>
              <a:t>Bu yaklaşımda önce kazandırılacak değerler belirlenir ve öğretim faaliyetleri ile bu değerler kazandırılmaya çalışılır. </a:t>
            </a:r>
          </a:p>
        </p:txBody>
      </p:sp>
    </p:spTree>
    <p:extLst>
      <p:ext uri="{BB962C8B-B14F-4D97-AF65-F5344CB8AC3E}">
        <p14:creationId xmlns:p14="http://schemas.microsoft.com/office/powerpoint/2010/main" val="20793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i="1" dirty="0"/>
              <a:t>Değer Açıklama </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Bu yaklaşımda öğrencilerin değerler hakkında düşünmeleri ve kişisel değerlerini açıklama ve belirginleştirmede onlara yardımcı olma amaçlanır. Bu bağlamda öğrencilerin kendi davranışlarını değerlendirebilecekleri, düşüncelerini açıkça ifade edebilecekleri bir ortam oluşturulmalıdır. </a:t>
            </a:r>
          </a:p>
        </p:txBody>
      </p:sp>
    </p:spTree>
    <p:extLst>
      <p:ext uri="{BB962C8B-B14F-4D97-AF65-F5344CB8AC3E}">
        <p14:creationId xmlns:p14="http://schemas.microsoft.com/office/powerpoint/2010/main" val="62774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i="1" dirty="0"/>
              <a:t>Değer Açıklama </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Bu yaklaşım öğrencilere, günlük hayatta karşı karşıya kalabilecekleri problemlerle sınıf ortamında yüzleştirmesi adına önem arz etmektedir. Ancak bu yaklaşımı sınıf ortamında uygulamadan önce psikolojik açıdan emin bir sınıf atmosferi (iklimi) oluşturulmalı ve ahlaksallaştırma eğilimlerinin ortadan kaldırılması gerekmektedir.</a:t>
            </a:r>
          </a:p>
        </p:txBody>
      </p:sp>
    </p:spTree>
    <p:extLst>
      <p:ext uri="{BB962C8B-B14F-4D97-AF65-F5344CB8AC3E}">
        <p14:creationId xmlns:p14="http://schemas.microsoft.com/office/powerpoint/2010/main" val="210638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muhakeme yaklaşımı </a:t>
            </a:r>
          </a:p>
        </p:txBody>
      </p:sp>
      <p:sp>
        <p:nvSpPr>
          <p:cNvPr id="3" name="İçerik Yer Tutucusu 2"/>
          <p:cNvSpPr>
            <a:spLocks noGrp="1"/>
          </p:cNvSpPr>
          <p:nvPr>
            <p:ph idx="1"/>
          </p:nvPr>
        </p:nvSpPr>
        <p:spPr/>
        <p:txBody>
          <a:bodyPr>
            <a:normAutofit/>
          </a:bodyPr>
          <a:lstStyle/>
          <a:p>
            <a:pPr>
              <a:lnSpc>
                <a:spcPct val="150000"/>
              </a:lnSpc>
            </a:pPr>
            <a:r>
              <a:rPr lang="tr-TR" sz="2400" dirty="0" err="1"/>
              <a:t>Kohlberg’in</a:t>
            </a:r>
            <a:r>
              <a:rPr lang="tr-TR" sz="2400" dirty="0"/>
              <a:t> gelişim kuramı esas alınarak ortaya konulmuştur. </a:t>
            </a:r>
            <a:r>
              <a:rPr lang="tr-TR" sz="2400" dirty="0" err="1"/>
              <a:t>Kohlberg’in</a:t>
            </a:r>
            <a:r>
              <a:rPr lang="tr-TR" sz="2400" dirty="0"/>
              <a:t> kuramına göre ahlaki değerler başkalarının telkini ile değil, bizzat kendisinin bilişsel gelişimine göre ilerleyen akıl yürütme süreçleri sonucunda gerçekleşmektedir.</a:t>
            </a:r>
          </a:p>
        </p:txBody>
      </p:sp>
    </p:spTree>
    <p:extLst>
      <p:ext uri="{BB962C8B-B14F-4D97-AF65-F5344CB8AC3E}">
        <p14:creationId xmlns:p14="http://schemas.microsoft.com/office/powerpoint/2010/main" val="76434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muhakeme yaklaşımı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Bu kuram okullarda çocukların mevcut ahlaki akıl yürütme düzeylerinin belirlenmesi ve yükseltilmesi, son olarak adil toplum okullarının ortaya çıkarılması gibi üç şekilde kullanılabilir. Çocukların ahlaki düzeylerinin belirlenmesi ve yükseltilmesinde ahlaki ikilemlerden yararlanılabilir. Ahlaki ikilem, iki farklı değer ilkesinin çatıştığı gerçek yaşam problemidir. Öğrencilerin kendileri için uygun gördükleri davranışı seçmeleri ve nedenlerini belirtmeleri istenir.</a:t>
            </a:r>
          </a:p>
        </p:txBody>
      </p:sp>
    </p:spTree>
    <p:extLst>
      <p:ext uri="{BB962C8B-B14F-4D97-AF65-F5344CB8AC3E}">
        <p14:creationId xmlns:p14="http://schemas.microsoft.com/office/powerpoint/2010/main" val="2439834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4355</TotalTime>
  <Words>463</Words>
  <Application>Microsoft Office PowerPoint</Application>
  <PresentationFormat>Özel</PresentationFormat>
  <Paragraphs>40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Quotable</vt:lpstr>
      <vt:lpstr>PowerPoint Sunusu</vt:lpstr>
      <vt:lpstr>10. BÖLÜM DEĞER EĞİTİMİNDE ÖĞRETİM YÖNTEMLERİ VE TEKNİKLERİ</vt:lpstr>
      <vt:lpstr>Giriş </vt:lpstr>
      <vt:lpstr>Değerler Eğitiminin Kapsamı</vt:lpstr>
      <vt:lpstr>Değerlerin Telkin Edilmesi Yaklaşımı </vt:lpstr>
      <vt:lpstr>Değer Açıklama </vt:lpstr>
      <vt:lpstr>Değer Açıklama </vt:lpstr>
      <vt:lpstr>Ahlaki muhakeme yaklaşımı </vt:lpstr>
      <vt:lpstr>Ahlaki muhakeme yaklaşımı </vt:lpstr>
      <vt:lpstr>Değer analizi yaklaşımı </vt:lpstr>
      <vt:lpstr>Değer analizi yaklaşımı </vt:lpstr>
      <vt:lpstr>Karakter ve Değerler Eğitiminde Kullanılabilecek Yöntem ve Teknikler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Windows Kullanıcısı</cp:lastModifiedBy>
  <cp:revision>285</cp:revision>
  <dcterms:created xsi:type="dcterms:W3CDTF">2014-08-26T23:49:58Z</dcterms:created>
  <dcterms:modified xsi:type="dcterms:W3CDTF">2020-04-21T19:12:09Z</dcterms:modified>
</cp:coreProperties>
</file>